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ea46c86e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ea46c86e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e80f3c3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e80f3c3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ea46c86e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ea46c86e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ea9305c1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ea9305c1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a9305c1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a9305c1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ea46c86ec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ea46c86ec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a46c86ec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ea46c86ec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eb36226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eb36226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a46c86ec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a46c86ec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c5e9351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c5e9351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80f3c37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80f3c37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c5e935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c5e935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2a7b07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2a7b07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cc3289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cc3289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0f3c3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0f3c3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ea46c86ec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ea46c86ec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80f3c3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80f3c3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ea46c86ec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ea46c86ec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oradoengineering.com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2600"/>
            <a:ext cx="940900" cy="940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03200" y="1245700"/>
            <a:ext cx="8129100" cy="23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Tracking with the CEI Radar and Azure Kinect Camera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096100" y="3410000"/>
            <a:ext cx="48093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Joey Orr, Kevin Calhoun, and Jessica Vilarino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Advised by: Mark Jupina and George Simmons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Sponsored by: Colorado Engineering Inc.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825" y="3751625"/>
            <a:ext cx="221932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6262800" y="4696275"/>
            <a:ext cx="2881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https://coloradoengineering.com/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727800" y="561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Results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727800" y="1412125"/>
            <a:ext cx="39018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Average measurements for the batter over 30 frames (1 second)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Measured in mm and in relation to the camera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Positive Y axis points down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Predicted Measurements for Jessica: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Height of Zone: 610 mm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Height off Ground: 400 mm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Measurements read into Matlab to create 3D display of Strike Zone</a:t>
            </a:r>
            <a:endParaRPr sz="1600"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l="1535" t="13887" r="38465" b="25834"/>
          <a:stretch/>
        </p:blipFill>
        <p:spPr>
          <a:xfrm>
            <a:off x="5093275" y="1811150"/>
            <a:ext cx="3005500" cy="2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727650" y="578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Path and Location Subsystem</a:t>
            </a: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727650" y="1471675"/>
            <a:ext cx="8033400" cy="28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Feature 1:</a:t>
            </a:r>
            <a:endParaRPr sz="24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Store x and y values of pitch in arrays with time values</a:t>
            </a:r>
            <a:endParaRPr sz="21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Feature 2:</a:t>
            </a:r>
            <a:endParaRPr sz="24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Filter through data and eliminate  inaccurate points</a:t>
            </a:r>
            <a:endParaRPr sz="21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Feature 3:</a:t>
            </a:r>
            <a:endParaRPr sz="24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Take derivative of positional values to find velocity and acceleration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27650" y="56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25" y="832525"/>
            <a:ext cx="4740450" cy="41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181750" y="1908750"/>
            <a:ext cx="29019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Position and Predicted Velocity vs Time Graphs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727650" y="554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Cont.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r="2219"/>
          <a:stretch/>
        </p:blipFill>
        <p:spPr>
          <a:xfrm>
            <a:off x="4730075" y="1383151"/>
            <a:ext cx="4087600" cy="362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48" y="1383150"/>
            <a:ext cx="4087600" cy="3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27650" y="56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Cont.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50" y="1396715"/>
            <a:ext cx="3993275" cy="35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23" y="1405977"/>
            <a:ext cx="3993275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7800" y="5685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Cont.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727800" y="1769300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Pitch demonstrated vs the unique strike zone</a:t>
            </a:r>
            <a:endParaRPr sz="23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Code correctly detected the pitch as below the zone and a ball</a:t>
            </a:r>
            <a:endParaRPr sz="2000"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150" y="1589673"/>
            <a:ext cx="3519600" cy="30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body" idx="1"/>
          </p:nvPr>
        </p:nvSpPr>
        <p:spPr>
          <a:xfrm>
            <a:off x="727650" y="1531175"/>
            <a:ext cx="76887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Accurately tracked the path of a baseball pitch and classify whether it was a ball or strike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Could be used as an effective way for baseball players to train and improve their strike zone recognition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Future Improvements: </a:t>
            </a: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Increase frame rate of RADAR to track faster pitches with increased accuracy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TK-1 could be added to the system to process both the camera and RADAR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729450" y="578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CEI</a:t>
            </a:r>
            <a:endParaRPr sz="2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Larry Scally - ‘83 EE, ‘85 MSEE, ‘06 MBA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Sijia Qiu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Mike Bonato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Villanova University</a:t>
            </a:r>
            <a:endParaRPr sz="2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Advisors: Dr. Mark Jupina and Prof. George Simmons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Clayton Bannan</a:t>
            </a:r>
            <a:endParaRPr sz="1600"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6719"/>
            <a:ext cx="2407650" cy="9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625" y="638637"/>
            <a:ext cx="1923824" cy="14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727650" y="592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Limitations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727650" y="15788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Only able to track baseball in two dimensions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When increasing the range of RADAR, sacrificed velocity resolution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RADAR cannot obtain both positional and velocity data simultaneously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Estimate of the velocity based on positional data</a:t>
            </a:r>
            <a:endParaRPr sz="18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Outliers caused by noise can impact the best fit lines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Filters provided more consistency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7650" y="568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7650" y="1383400"/>
            <a:ext cx="7688700" cy="3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Problem: </a:t>
            </a:r>
            <a:r>
              <a:rPr lang="en" sz="2200"/>
              <a:t>Players are not training effectively due to the lack of knowledge about pitch information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Goal:</a:t>
            </a:r>
            <a:r>
              <a:rPr lang="en" sz="2200"/>
              <a:t> Design a system that allows baseball players to track a baseball pitch and determine whether it is a ball or strike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Key Features:</a:t>
            </a:r>
            <a:endParaRPr sz="22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Unique strike zone for each batter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Path of pitch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Final location within strike zone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0" y="2114832"/>
            <a:ext cx="6514128" cy="2024647"/>
            <a:chOff x="1398075" y="1919625"/>
            <a:chExt cx="6260575" cy="2009775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8075" y="1919625"/>
              <a:ext cx="2486025" cy="200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" name="Google Shape;103;p15"/>
            <p:cNvGrpSpPr/>
            <p:nvPr/>
          </p:nvGrpSpPr>
          <p:grpSpPr>
            <a:xfrm>
              <a:off x="1934650" y="1983475"/>
              <a:ext cx="5724000" cy="732326"/>
              <a:chOff x="136425" y="2946362"/>
              <a:chExt cx="5724000" cy="732326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136425" y="3058588"/>
                <a:ext cx="5724000" cy="62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05" name="Google Shape;105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78839" y="2946362"/>
                <a:ext cx="332362" cy="298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6" name="Google Shape;106;p15"/>
          <p:cNvSpPr/>
          <p:nvPr/>
        </p:nvSpPr>
        <p:spPr>
          <a:xfrm rot="-4785326">
            <a:off x="4175423" y="1595255"/>
            <a:ext cx="2575764" cy="3304680"/>
          </a:xfrm>
          <a:prstGeom prst="triangle">
            <a:avLst>
              <a:gd name="adj" fmla="val 50000"/>
            </a:avLst>
          </a:prstGeom>
          <a:solidFill>
            <a:srgbClr val="FFC000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47755" y="594400"/>
            <a:ext cx="5533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Overview of System</a:t>
            </a:r>
            <a:endParaRPr sz="26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7629531" y="4395902"/>
            <a:ext cx="1110630" cy="436495"/>
            <a:chOff x="7272623" y="4129608"/>
            <a:chExt cx="1067400" cy="433289"/>
          </a:xfrm>
        </p:grpSpPr>
        <p:cxnSp>
          <p:nvCxnSpPr>
            <p:cNvPr id="109" name="Google Shape;109;p15"/>
            <p:cNvCxnSpPr/>
            <p:nvPr/>
          </p:nvCxnSpPr>
          <p:spPr>
            <a:xfrm>
              <a:off x="7500487" y="4129608"/>
              <a:ext cx="6117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0;p15"/>
            <p:cNvSpPr txBox="1"/>
            <p:nvPr/>
          </p:nvSpPr>
          <p:spPr>
            <a:xfrm>
              <a:off x="7272623" y="4211897"/>
              <a:ext cx="10674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Plate</a:t>
              </a:r>
              <a:endParaRPr/>
            </a:p>
          </p:txBody>
        </p:sp>
      </p:grpSp>
      <p:sp>
        <p:nvSpPr>
          <p:cNvPr id="111" name="Google Shape;111;p15"/>
          <p:cNvSpPr/>
          <p:nvPr/>
        </p:nvSpPr>
        <p:spPr>
          <a:xfrm>
            <a:off x="2810436" y="1663456"/>
            <a:ext cx="21246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rPr>
              <a:t>CEI </a:t>
            </a:r>
            <a:r>
              <a:rPr lang="en">
                <a:solidFill>
                  <a:srgbClr val="103154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  <a:r>
              <a:rPr lang="en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rPr>
              <a:t> GHz Radar unit, which tracks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rPr>
              <a:t>the flight of the ball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6613696" y="1129595"/>
            <a:ext cx="2271203" cy="1172729"/>
            <a:chOff x="1977425" y="1964741"/>
            <a:chExt cx="2182800" cy="1164115"/>
          </a:xfrm>
        </p:grpSpPr>
        <p:grpSp>
          <p:nvGrpSpPr>
            <p:cNvPr id="113" name="Google Shape;113;p15"/>
            <p:cNvGrpSpPr/>
            <p:nvPr/>
          </p:nvGrpSpPr>
          <p:grpSpPr>
            <a:xfrm>
              <a:off x="2820751" y="2480141"/>
              <a:ext cx="454500" cy="648714"/>
              <a:chOff x="2820751" y="2480141"/>
              <a:chExt cx="454500" cy="648714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2922266" y="2830355"/>
                <a:ext cx="293100" cy="2985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59425" tIns="29700" rIns="59425" bIns="2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7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" name="Google Shape;115;p15"/>
              <p:cNvGrpSpPr/>
              <p:nvPr/>
            </p:nvGrpSpPr>
            <p:grpSpPr>
              <a:xfrm>
                <a:off x="2820751" y="2480141"/>
                <a:ext cx="454500" cy="414900"/>
                <a:chOff x="2820751" y="2480141"/>
                <a:chExt cx="454500" cy="414900"/>
              </a:xfrm>
            </p:grpSpPr>
            <p:sp>
              <p:nvSpPr>
                <p:cNvPr id="116" name="Google Shape;116;p15"/>
                <p:cNvSpPr/>
                <p:nvPr/>
              </p:nvSpPr>
              <p:spPr>
                <a:xfrm rot="-1321491">
                  <a:off x="2848005" y="2548687"/>
                  <a:ext cx="399991" cy="277809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59425" tIns="29700" rIns="59425" bIns="29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7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15"/>
                <p:cNvSpPr/>
                <p:nvPr/>
              </p:nvSpPr>
              <p:spPr>
                <a:xfrm rot="-1114756">
                  <a:off x="2979178" y="2603180"/>
                  <a:ext cx="112989" cy="137381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59425" tIns="29700" rIns="59425" bIns="29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7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8" name="Google Shape;118;p15"/>
            <p:cNvSpPr/>
            <p:nvPr/>
          </p:nvSpPr>
          <p:spPr>
            <a:xfrm>
              <a:off x="1977425" y="1964741"/>
              <a:ext cx="21828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03154"/>
                  </a:solidFill>
                  <a:latin typeface="Corbel"/>
                  <a:ea typeface="Corbel"/>
                  <a:cs typeface="Corbel"/>
                  <a:sym typeface="Corbel"/>
                </a:rPr>
                <a:t>Azure Kinect Camera </a:t>
              </a:r>
              <a:endParaRPr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03154"/>
                  </a:solidFill>
                  <a:latin typeface="Corbel"/>
                  <a:ea typeface="Corbel"/>
                  <a:cs typeface="Corbel"/>
                  <a:sym typeface="Corbel"/>
                </a:rPr>
                <a:t>(across from hitter)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2488022" y="4212746"/>
            <a:ext cx="1006118" cy="435681"/>
            <a:chOff x="4864832" y="4387393"/>
            <a:chExt cx="1767600" cy="432480"/>
          </a:xfrm>
        </p:grpSpPr>
        <p:cxnSp>
          <p:nvCxnSpPr>
            <p:cNvPr id="120" name="Google Shape;120;p15"/>
            <p:cNvCxnSpPr/>
            <p:nvPr/>
          </p:nvCxnSpPr>
          <p:spPr>
            <a:xfrm>
              <a:off x="4976553" y="4387393"/>
              <a:ext cx="1424700" cy="0"/>
            </a:xfrm>
            <a:prstGeom prst="straightConnector1">
              <a:avLst/>
            </a:prstGeom>
            <a:noFill/>
            <a:ln w="4762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21" name="Google Shape;121;p15"/>
            <p:cNvSpPr txBox="1"/>
            <p:nvPr/>
          </p:nvSpPr>
          <p:spPr>
            <a:xfrm>
              <a:off x="4864832" y="4468873"/>
              <a:ext cx="17676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~8 inches</a:t>
              </a:r>
              <a:endParaRPr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3468667" y="2948602"/>
            <a:ext cx="374334" cy="1212331"/>
            <a:chOff x="711210" y="13065"/>
            <a:chExt cx="538378" cy="2743451"/>
          </a:xfrm>
        </p:grpSpPr>
        <p:cxnSp>
          <p:nvCxnSpPr>
            <p:cNvPr id="123" name="Google Shape;123;p15"/>
            <p:cNvCxnSpPr/>
            <p:nvPr/>
          </p:nvCxnSpPr>
          <p:spPr>
            <a:xfrm>
              <a:off x="972533" y="400916"/>
              <a:ext cx="7800" cy="2355600"/>
            </a:xfrm>
            <a:prstGeom prst="straightConnector1">
              <a:avLst/>
            </a:prstGeom>
            <a:noFill/>
            <a:ln w="41275" cap="flat" cmpd="sng">
              <a:solidFill>
                <a:srgbClr val="10315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15"/>
            <p:cNvCxnSpPr/>
            <p:nvPr/>
          </p:nvCxnSpPr>
          <p:spPr>
            <a:xfrm>
              <a:off x="984987" y="2276912"/>
              <a:ext cx="264600" cy="461700"/>
            </a:xfrm>
            <a:prstGeom prst="straightConnector1">
              <a:avLst/>
            </a:prstGeom>
            <a:noFill/>
            <a:ln w="41275" cap="flat" cmpd="sng">
              <a:solidFill>
                <a:srgbClr val="10315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15"/>
            <p:cNvCxnSpPr/>
            <p:nvPr/>
          </p:nvCxnSpPr>
          <p:spPr>
            <a:xfrm flipH="1">
              <a:off x="711210" y="2279157"/>
              <a:ext cx="269400" cy="459600"/>
            </a:xfrm>
            <a:prstGeom prst="straightConnector1">
              <a:avLst/>
            </a:prstGeom>
            <a:noFill/>
            <a:ln w="41275" cap="flat" cmpd="sng">
              <a:solidFill>
                <a:srgbClr val="10315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15"/>
            <p:cNvSpPr/>
            <p:nvPr/>
          </p:nvSpPr>
          <p:spPr>
            <a:xfrm rot="453919">
              <a:off x="1039819" y="19571"/>
              <a:ext cx="154949" cy="457687"/>
            </a:xfrm>
            <a:prstGeom prst="rect">
              <a:avLst/>
            </a:prstGeom>
            <a:solidFill>
              <a:srgbClr val="4472C4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 rot="529681">
              <a:off x="880647" y="128542"/>
              <a:ext cx="191569" cy="239754"/>
            </a:xfrm>
            <a:prstGeom prst="rect">
              <a:avLst/>
            </a:prstGeom>
            <a:solidFill>
              <a:srgbClr val="4472C4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3911906" y="2984823"/>
            <a:ext cx="799120" cy="1169709"/>
            <a:chOff x="7540762" y="2986051"/>
            <a:chExt cx="768015" cy="1457400"/>
          </a:xfrm>
        </p:grpSpPr>
        <p:cxnSp>
          <p:nvCxnSpPr>
            <p:cNvPr id="129" name="Google Shape;129;p15"/>
            <p:cNvCxnSpPr/>
            <p:nvPr/>
          </p:nvCxnSpPr>
          <p:spPr>
            <a:xfrm>
              <a:off x="7540762" y="2986051"/>
              <a:ext cx="0" cy="1457400"/>
            </a:xfrm>
            <a:prstGeom prst="straightConnector1">
              <a:avLst/>
            </a:prstGeom>
            <a:noFill/>
            <a:ln w="4762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30" name="Google Shape;130;p15"/>
            <p:cNvSpPr txBox="1"/>
            <p:nvPr/>
          </p:nvSpPr>
          <p:spPr>
            <a:xfrm>
              <a:off x="7540777" y="3539257"/>
              <a:ext cx="768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~45 inches</a:t>
              </a:r>
              <a:endParaRPr/>
            </a:p>
          </p:txBody>
        </p:sp>
      </p:grpSp>
      <p:pic>
        <p:nvPicPr>
          <p:cNvPr id="131" name="Google Shape;131;p15" descr="Free Clip-Art: People � Sports � Silhouette Baseball Player - ClipArt Best - ClipArt Bes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4452" y="2200692"/>
            <a:ext cx="1452930" cy="209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5"/>
          <p:cNvGrpSpPr/>
          <p:nvPr/>
        </p:nvGrpSpPr>
        <p:grpSpPr>
          <a:xfrm>
            <a:off x="4428719" y="4229106"/>
            <a:ext cx="2825510" cy="914393"/>
            <a:chOff x="315988" y="3567093"/>
            <a:chExt cx="3231000" cy="907676"/>
          </a:xfrm>
        </p:grpSpPr>
        <p:cxnSp>
          <p:nvCxnSpPr>
            <p:cNvPr id="133" name="Google Shape;133;p15"/>
            <p:cNvCxnSpPr/>
            <p:nvPr/>
          </p:nvCxnSpPr>
          <p:spPr>
            <a:xfrm>
              <a:off x="330254" y="3567093"/>
              <a:ext cx="2836500" cy="0"/>
            </a:xfrm>
            <a:prstGeom prst="straightConnector1">
              <a:avLst/>
            </a:prstGeom>
            <a:noFill/>
            <a:ln w="47625" cap="flat" cmpd="sng">
              <a:solidFill>
                <a:srgbClr val="4472C4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34" name="Google Shape;134;p15"/>
            <p:cNvSpPr txBox="1"/>
            <p:nvPr/>
          </p:nvSpPr>
          <p:spPr>
            <a:xfrm>
              <a:off x="315988" y="3753270"/>
              <a:ext cx="3231000" cy="7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x, y position of the ball is captured over 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6 meters</a:t>
              </a:r>
              <a:r>
                <a:rPr lang="en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as a function of time</a:t>
              </a:r>
              <a:endParaRPr/>
            </a:p>
          </p:txBody>
        </p:sp>
      </p:grpSp>
      <p:cxnSp>
        <p:nvCxnSpPr>
          <p:cNvPr id="135" name="Google Shape;135;p15"/>
          <p:cNvCxnSpPr/>
          <p:nvPr/>
        </p:nvCxnSpPr>
        <p:spPr>
          <a:xfrm rot="-9633435" flipH="1">
            <a:off x="1219029" y="4283088"/>
            <a:ext cx="350593" cy="12566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15"/>
          <p:cNvSpPr txBox="1"/>
          <p:nvPr/>
        </p:nvSpPr>
        <p:spPr>
          <a:xfrm>
            <a:off x="1023714" y="4395397"/>
            <a:ext cx="741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Mound</a:t>
            </a:r>
            <a:endParaRPr/>
          </a:p>
        </p:txBody>
      </p:sp>
      <p:cxnSp>
        <p:nvCxnSpPr>
          <p:cNvPr id="137" name="Google Shape;137;p15"/>
          <p:cNvCxnSpPr/>
          <p:nvPr/>
        </p:nvCxnSpPr>
        <p:spPr>
          <a:xfrm flipH="1">
            <a:off x="7612536" y="2422388"/>
            <a:ext cx="10800" cy="1507800"/>
          </a:xfrm>
          <a:prstGeom prst="straightConnector1">
            <a:avLst/>
          </a:prstGeom>
          <a:noFill/>
          <a:ln w="47625" cap="flat" cmpd="sng">
            <a:solidFill>
              <a:srgbClr val="4472C4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38" name="Google Shape;138;p15"/>
          <p:cNvCxnSpPr/>
          <p:nvPr/>
        </p:nvCxnSpPr>
        <p:spPr>
          <a:xfrm flipH="1">
            <a:off x="8111588" y="1663453"/>
            <a:ext cx="13500" cy="684300"/>
          </a:xfrm>
          <a:prstGeom prst="straightConnector1">
            <a:avLst/>
          </a:prstGeom>
          <a:noFill/>
          <a:ln w="47625" cap="flat" cmpd="sng">
            <a:solidFill>
              <a:srgbClr val="4472C4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39" name="Google Shape;139;p15"/>
          <p:cNvSpPr txBox="1"/>
          <p:nvPr/>
        </p:nvSpPr>
        <p:spPr>
          <a:xfrm>
            <a:off x="8137850" y="1744250"/>
            <a:ext cx="877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~3 feet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7058866" y="2868462"/>
            <a:ext cx="644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~5 feet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 rotWithShape="1">
          <a:blip r:embed="rId6">
            <a:alphaModFix/>
          </a:blip>
          <a:srcRect l="6751" b="7969"/>
          <a:stretch/>
        </p:blipFill>
        <p:spPr>
          <a:xfrm>
            <a:off x="4991650" y="839950"/>
            <a:ext cx="1565400" cy="1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27650" y="464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00" y="957450"/>
            <a:ext cx="7475402" cy="40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727650" y="592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 of Baseball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19133" r="10185"/>
          <a:stretch/>
        </p:blipFill>
        <p:spPr>
          <a:xfrm rot="-5400000">
            <a:off x="844901" y="1222639"/>
            <a:ext cx="1430322" cy="26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t="24766" b="26623"/>
          <a:stretch/>
        </p:blipFill>
        <p:spPr>
          <a:xfrm>
            <a:off x="210950" y="3475925"/>
            <a:ext cx="2698224" cy="119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 t="12650" b="19986"/>
          <a:stretch/>
        </p:blipFill>
        <p:spPr>
          <a:xfrm>
            <a:off x="3080075" y="2393875"/>
            <a:ext cx="1699072" cy="15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4880088" y="2733725"/>
            <a:ext cx="958500" cy="84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7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 t="19280" b="13704"/>
          <a:stretch/>
        </p:blipFill>
        <p:spPr>
          <a:xfrm>
            <a:off x="5939527" y="1856600"/>
            <a:ext cx="3145096" cy="281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702300" y="552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RADAR Subsystem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729450" y="1351575"/>
            <a:ext cx="39498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Designed for automotive uses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+/- 33° azimuth, +/- 5° elevation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Adjustable 500 MHz to 2 GHz bandwidth</a:t>
            </a:r>
            <a:endParaRPr sz="1900"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50" y="552525"/>
            <a:ext cx="4569300" cy="26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l="20832" t="47009" r="43911" b="27064"/>
          <a:stretch/>
        </p:blipFill>
        <p:spPr>
          <a:xfrm>
            <a:off x="4912600" y="3387179"/>
            <a:ext cx="3660600" cy="152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702300" y="3387175"/>
            <a:ext cx="3714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= 2e9 Hz</a:t>
            </a: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800" i="1" baseline="-25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6.25e6 Hz</a:t>
            </a: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 i="1" baseline="-25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ramp</a:t>
            </a: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1.1392e-4 s</a:t>
            </a: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 i="1" baseline="-25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chirp</a:t>
            </a: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3.9043e-4 s</a:t>
            </a: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800" i="1" baseline="-25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</a:t>
            </a: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3.9043e-4 s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27650" y="142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RADAR Implementation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727650" y="2200650"/>
            <a:ext cx="5804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Utilized example code provided by CEI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Zeroed out static background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Detected ball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Search for intensity blips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Extended maximum range and velocity</a:t>
            </a:r>
            <a:endParaRPr sz="200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450" y="2463875"/>
            <a:ext cx="1957949" cy="261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050" y="549753"/>
            <a:ext cx="1957949" cy="26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729450" y="590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Kinect Camera Subsystem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729450" y="1388300"/>
            <a:ext cx="79740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Captured using Body Tracking SDK of Microsoft Azure Kinect Camera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Batter’s unique strike zone created based on the positional measurements of joints </a:t>
            </a:r>
            <a:endParaRPr sz="19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Knees, chest, naval, feet and head </a:t>
            </a:r>
            <a:endParaRPr sz="16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Captured catcher simultaneously without affecting the batter’s measurements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Measurements triggered when the foot of the batter is lifted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Connected via USB 3.0 to computer in the Multidisciplinary Lab (MDL) </a:t>
            </a:r>
            <a:endParaRPr sz="19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Nvidia 1080 Graphics Card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727650" y="563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Implementation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t="2629"/>
          <a:stretch/>
        </p:blipFill>
        <p:spPr>
          <a:xfrm>
            <a:off x="727638" y="1696125"/>
            <a:ext cx="4280762" cy="27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t="1441" r="3698" b="5552"/>
          <a:stretch/>
        </p:blipFill>
        <p:spPr>
          <a:xfrm>
            <a:off x="5435480" y="1696125"/>
            <a:ext cx="2900171" cy="27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868825" y="4553625"/>
            <a:ext cx="39984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Trigger Code as Batter Lifts Foot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1020075" y="2064000"/>
            <a:ext cx="3971100" cy="999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4999613" y="4553625"/>
            <a:ext cx="3771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Separate Batter and Catcher Measurements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435475" y="1624800"/>
            <a:ext cx="2816100" cy="143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On-screen Show (16:9)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Lato</vt:lpstr>
      <vt:lpstr>Arial</vt:lpstr>
      <vt:lpstr>Raleway</vt:lpstr>
      <vt:lpstr>Corbel</vt:lpstr>
      <vt:lpstr>Calibri</vt:lpstr>
      <vt:lpstr>Streamline</vt:lpstr>
      <vt:lpstr>Baseball Tracking with the CEI Radar and Azure Kinect Camera</vt:lpstr>
      <vt:lpstr>Project Objectives</vt:lpstr>
      <vt:lpstr>PowerPoint Presentation</vt:lpstr>
      <vt:lpstr>Block Diagram </vt:lpstr>
      <vt:lpstr>Photos of Baseball</vt:lpstr>
      <vt:lpstr>RADAR Subsystem</vt:lpstr>
      <vt:lpstr>RADAR Implementation</vt:lpstr>
      <vt:lpstr>Azure Kinect Camera Subsystem</vt:lpstr>
      <vt:lpstr>Camera Implementation</vt:lpstr>
      <vt:lpstr>Camera Results</vt:lpstr>
      <vt:lpstr>Determining Path and Location Subsystem</vt:lpstr>
      <vt:lpstr>Results</vt:lpstr>
      <vt:lpstr>Results Cont.</vt:lpstr>
      <vt:lpstr>Results Cont.</vt:lpstr>
      <vt:lpstr>Results Cont.</vt:lpstr>
      <vt:lpstr>Conclusions</vt:lpstr>
      <vt:lpstr>Acknowledgements</vt:lpstr>
      <vt:lpstr>Questions?</vt:lpstr>
      <vt:lpstr>System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Tracking with the CEI Radar and Azure Kinect Camera</dc:title>
  <dc:creator>Jessica Vilarino</dc:creator>
  <cp:lastModifiedBy>Jessica Vilarino</cp:lastModifiedBy>
  <cp:revision>1</cp:revision>
  <dcterms:modified xsi:type="dcterms:W3CDTF">2020-03-13T01:48:45Z</dcterms:modified>
</cp:coreProperties>
</file>